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  <p:sldId id="259" r:id="rId5"/>
    <p:sldId id="305" r:id="rId6"/>
    <p:sldId id="260" r:id="rId7"/>
    <p:sldId id="268" r:id="rId8"/>
    <p:sldId id="261" r:id="rId9"/>
    <p:sldId id="262" r:id="rId10"/>
    <p:sldId id="263" r:id="rId11"/>
    <p:sldId id="306" r:id="rId12"/>
    <p:sldId id="264" r:id="rId13"/>
    <p:sldId id="265" r:id="rId14"/>
    <p:sldId id="266" r:id="rId15"/>
    <p:sldId id="267" r:id="rId16"/>
    <p:sldId id="301" r:id="rId17"/>
    <p:sldId id="300" r:id="rId18"/>
    <p:sldId id="269" r:id="rId19"/>
    <p:sldId id="272" r:id="rId20"/>
    <p:sldId id="270" r:id="rId21"/>
    <p:sldId id="271" r:id="rId22"/>
    <p:sldId id="303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2" r:id="rId42"/>
    <p:sldId id="291" r:id="rId43"/>
    <p:sldId id="293" r:id="rId44"/>
    <p:sldId id="294" r:id="rId45"/>
    <p:sldId id="295" r:id="rId46"/>
    <p:sldId id="296" r:id="rId47"/>
    <p:sldId id="298" r:id="rId48"/>
    <p:sldId id="297" r:id="rId49"/>
    <p:sldId id="299" r:id="rId5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8" d="100"/>
          <a:sy n="108" d="100"/>
        </p:scale>
        <p:origin x="-822" y="-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sosceles Triangle 6"/>
          <p:cNvSpPr/>
          <p:nvPr/>
        </p:nvSpPr>
        <p:spPr>
          <a:xfrm rot="16200000">
            <a:off x="7554353" y="5254283"/>
            <a:ext cx="1892949" cy="1294228"/>
          </a:xfrm>
          <a:prstGeom prst="triangle">
            <a:avLst>
              <a:gd name="adj" fmla="val 51323"/>
            </a:avLst>
          </a:prstGeom>
          <a:gradFill flip="none" rotWithShape="1">
            <a:gsLst>
              <a:gs pos="0">
                <a:schemeClr val="accent1">
                  <a:shade val="30000"/>
                  <a:satMod val="155000"/>
                  <a:alpha val="100000"/>
                </a:schemeClr>
              </a:gs>
              <a:gs pos="60000">
                <a:schemeClr val="accent1">
                  <a:satMod val="160000"/>
                  <a:alpha val="100000"/>
                </a:schemeClr>
              </a:gs>
              <a:gs pos="100000">
                <a:schemeClr val="accent1">
                  <a:tint val="70000"/>
                  <a:satMod val="200000"/>
                  <a:alpha val="100000"/>
                </a:schemeClr>
              </a:gs>
            </a:gsLst>
            <a:lin ang="15500000" scaled="1"/>
            <a:tileRect/>
          </a:gra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540544" y="776288"/>
            <a:ext cx="8062912" cy="1470025"/>
          </a:xfrm>
        </p:spPr>
        <p:txBody>
          <a:bodyPr anchor="b">
            <a:normAutofit/>
          </a:bodyPr>
          <a:lstStyle>
            <a:lvl1pPr algn="r">
              <a:defRPr sz="440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540544" y="2250280"/>
            <a:ext cx="8062912" cy="1752600"/>
          </a:xfrm>
        </p:spPr>
        <p:txBody>
          <a:bodyPr/>
          <a:lstStyle>
            <a:lvl1pPr marL="0" marR="36576" indent="0" algn="r">
              <a:spcBef>
                <a:spcPts val="0"/>
              </a:spcBef>
              <a:buNone/>
              <a:defRPr>
                <a:ln>
                  <a:solidFill>
                    <a:schemeClr val="bg2"/>
                  </a:solidFill>
                </a:ln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1371600" y="6012656"/>
            <a:ext cx="5791200" cy="365125"/>
          </a:xfrm>
        </p:spPr>
        <p:txBody>
          <a:bodyPr tIns="0" bIns="0" anchor="t"/>
          <a:lstStyle>
            <a:lvl1pPr algn="r">
              <a:defRPr sz="1000"/>
            </a:lvl1pPr>
          </a:lstStyle>
          <a:p>
            <a:fld id="{1D8BD707-D9CF-40AE-B4C6-C98DA3205C09}" type="datetimeFigureOut">
              <a:rPr lang="en-US" smtClean="0"/>
              <a:pPr/>
              <a:t>5/4/2012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1371600" y="5650704"/>
            <a:ext cx="5791200" cy="365125"/>
          </a:xfrm>
        </p:spPr>
        <p:txBody>
          <a:bodyPr tIns="0" bIns="0" anchor="b"/>
          <a:lstStyle>
            <a:lvl1pPr algn="r">
              <a:defRPr sz="1100"/>
            </a:lvl1pPr>
          </a:lstStyle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392247" y="5752307"/>
            <a:ext cx="502920" cy="365125"/>
          </a:xfrm>
        </p:spPr>
        <p:txBody>
          <a:bodyPr anchor="ctr"/>
          <a:lstStyle>
            <a:lvl1pPr algn="ctr">
              <a:defRPr sz="1300">
                <a:solidFill>
                  <a:srgbClr val="FFFFFF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5/4/2012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381000"/>
            <a:ext cx="1905000" cy="5486400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381000"/>
            <a:ext cx="6248400" cy="5486400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5/4/2012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7494"/>
            <a:ext cx="8229600" cy="1399032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82808"/>
            <a:ext cx="82296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791456" y="6480048"/>
            <a:ext cx="2133600" cy="301752"/>
          </a:xfr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5/4/2012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0" y="6480969"/>
            <a:ext cx="4260056" cy="30083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ight Triangle 8"/>
          <p:cNvSpPr/>
          <p:nvPr/>
        </p:nvSpPr>
        <p:spPr>
          <a:xfrm flipV="1">
            <a:off x="7034" y="7034"/>
            <a:ext cx="9129932" cy="6836899"/>
          </a:xfrm>
          <a:prstGeom prst="rtTriangle">
            <a:avLst/>
          </a:prstGeom>
          <a:gradFill flip="none" rotWithShape="1">
            <a:gsLst>
              <a:gs pos="0">
                <a:schemeClr val="tx2">
                  <a:alpha val="10000"/>
                </a:schemeClr>
              </a:gs>
              <a:gs pos="70000">
                <a:schemeClr val="tx2">
                  <a:alpha val="8000"/>
                </a:schemeClr>
              </a:gs>
              <a:gs pos="100000">
                <a:schemeClr val="tx2">
                  <a:alpha val="1000"/>
                </a:schemeClr>
              </a:gs>
            </a:gsLst>
            <a:lin ang="8000000" scaled="1"/>
            <a:tileRect/>
          </a:gra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rtl="0" eaLnBrk="1" latinLnBrk="0" hangingPunct="1"/>
            <a:endParaRPr kumimoji="0"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Isosceles Triangle 7"/>
          <p:cNvSpPr/>
          <p:nvPr/>
        </p:nvSpPr>
        <p:spPr>
          <a:xfrm rot="5400000" flipV="1">
            <a:off x="7554353" y="309490"/>
            <a:ext cx="1892949" cy="1294228"/>
          </a:xfrm>
          <a:prstGeom prst="triangle">
            <a:avLst>
              <a:gd name="adj" fmla="val 51323"/>
            </a:avLst>
          </a:prstGeom>
          <a:gradFill flip="none" rotWithShape="1">
            <a:gsLst>
              <a:gs pos="0">
                <a:schemeClr val="accent1">
                  <a:shade val="30000"/>
                  <a:satMod val="155000"/>
                  <a:alpha val="100000"/>
                </a:schemeClr>
              </a:gs>
              <a:gs pos="60000">
                <a:schemeClr val="accent1">
                  <a:satMod val="160000"/>
                  <a:alpha val="100000"/>
                </a:schemeClr>
              </a:gs>
              <a:gs pos="100000">
                <a:schemeClr val="accent1">
                  <a:tint val="70000"/>
                  <a:satMod val="200000"/>
                  <a:alpha val="100000"/>
                </a:schemeClr>
              </a:gs>
            </a:gsLst>
            <a:lin ang="15500000" scaled="1"/>
            <a:tileRect/>
          </a:gra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955632" y="6477000"/>
            <a:ext cx="2133600" cy="304800"/>
          </a:xfr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5/4/2012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19376" y="6480969"/>
            <a:ext cx="4260056" cy="30083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1056" y="809624"/>
            <a:ext cx="502920" cy="300831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10800000">
            <a:off x="6468794" y="9381"/>
            <a:ext cx="2672861" cy="1900210"/>
          </a:xfrm>
          <a:prstGeom prst="line">
            <a:avLst/>
          </a:prstGeom>
          <a:noFill/>
          <a:ln w="6000" cap="rnd" cmpd="sng" algn="ctr">
            <a:solidFill>
              <a:schemeClr val="bg2">
                <a:tint val="50000"/>
                <a:satMod val="200000"/>
                <a:alpha val="4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0" y="7034"/>
            <a:ext cx="9136966" cy="6843933"/>
          </a:xfrm>
          <a:prstGeom prst="line">
            <a:avLst/>
          </a:prstGeom>
          <a:noFill/>
          <a:ln w="5000" cap="rnd" cmpd="sng" algn="ctr">
            <a:solidFill>
              <a:schemeClr val="bg2">
                <a:tint val="55000"/>
                <a:satMod val="200000"/>
                <a:alpha val="3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71464"/>
            <a:ext cx="7239000" cy="1362075"/>
          </a:xfrm>
        </p:spPr>
        <p:txBody>
          <a:bodyPr anchor="ctr"/>
          <a:lstStyle>
            <a:lvl1pPr marL="0" algn="l">
              <a:buNone/>
              <a:defRPr sz="3600" b="1" cap="none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" y="1633536"/>
            <a:ext cx="3886200" cy="2286000"/>
          </a:xfrm>
        </p:spPr>
        <p:txBody>
          <a:bodyPr anchor="t"/>
          <a:lstStyle>
            <a:lvl1pPr marL="54864" indent="0" algn="l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 algn="l"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22437"/>
            <a:ext cx="40386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22437"/>
            <a:ext cx="40386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791456" y="6480969"/>
            <a:ext cx="2133600" cy="301752"/>
          </a:xfr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5/4/2012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57200" y="6480969"/>
            <a:ext cx="4260056" cy="301752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589520" y="6480969"/>
            <a:ext cx="502920" cy="301752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8198" y="290732"/>
            <a:ext cx="1066800" cy="6153912"/>
          </a:xfrm>
        </p:spPr>
        <p:txBody>
          <a:bodyPr vert="vert270" anchor="b"/>
          <a:lstStyle>
            <a:lvl1pPr marL="0" algn="ctr">
              <a:defRPr sz="3300" b="1">
                <a:ln w="6350">
                  <a:solidFill>
                    <a:schemeClr val="tx1"/>
                  </a:solidFill>
                </a:ln>
                <a:solidFill>
                  <a:schemeClr val="tx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5006" y="290732"/>
            <a:ext cx="581024" cy="3017520"/>
          </a:xfrm>
          <a:solidFill>
            <a:schemeClr val="bg1"/>
          </a:solidFill>
          <a:ln w="12700">
            <a:noFill/>
          </a:ln>
        </p:spPr>
        <p:txBody>
          <a:bodyPr vert="vert270" anchor="ctr"/>
          <a:lstStyle>
            <a:lvl1pPr marL="0" indent="0" algn="ctr">
              <a:buNone/>
              <a:defRPr sz="16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1365006" y="3427124"/>
            <a:ext cx="581024" cy="3017520"/>
          </a:xfrm>
          <a:solidFill>
            <a:schemeClr val="bg1"/>
          </a:solidFill>
          <a:ln w="12700">
            <a:noFill/>
          </a:ln>
        </p:spPr>
        <p:txBody>
          <a:bodyPr vert="vert270" anchor="ctr"/>
          <a:lstStyle>
            <a:lvl1pPr marL="0" indent="0" algn="ctr">
              <a:buNone/>
              <a:defRPr sz="16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2022230" y="290732"/>
            <a:ext cx="6858000" cy="3017520"/>
          </a:xfrm>
        </p:spPr>
        <p:txBody>
          <a:bodyPr/>
          <a:lstStyle>
            <a:lvl1pPr algn="l">
              <a:defRPr sz="2400"/>
            </a:lvl1pPr>
            <a:lvl2pPr algn="l">
              <a:defRPr sz="2000"/>
            </a:lvl2pPr>
            <a:lvl3pPr algn="l">
              <a:defRPr sz="1800"/>
            </a:lvl3pPr>
            <a:lvl4pPr algn="l">
              <a:defRPr sz="1600"/>
            </a:lvl4pPr>
            <a:lvl5pPr algn="l"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022230" y="3427124"/>
            <a:ext cx="6858000" cy="301752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791456" y="6480969"/>
            <a:ext cx="2130552" cy="301752"/>
          </a:xfr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5/4/2012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57200" y="6480969"/>
            <a:ext cx="4261104" cy="301752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589520" y="6483096"/>
            <a:ext cx="502920" cy="301752"/>
          </a:xfrm>
        </p:spPr>
        <p:txBody>
          <a:bodyPr/>
          <a:lstStyle>
            <a:lvl1pPr algn="ctr">
              <a:defRPr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5/4/2012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791456" y="6480969"/>
            <a:ext cx="2133600" cy="301752"/>
          </a:xfr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5/4/2012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57200" y="6481890"/>
            <a:ext cx="4260056" cy="300831"/>
          </a:xfr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589520" y="6480969"/>
            <a:ext cx="502920" cy="301752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" y="367664"/>
            <a:ext cx="914400" cy="5943600"/>
          </a:xfrm>
        </p:spPr>
        <p:txBody>
          <a:bodyPr vert="vert270" anchor="b"/>
          <a:lstStyle>
            <a:lvl1pPr marL="0" marR="18288" algn="r">
              <a:spcBef>
                <a:spcPts val="0"/>
              </a:spcBef>
              <a:buNone/>
              <a:defRPr sz="2900" b="0" cap="all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1135856" y="367664"/>
            <a:ext cx="2438400" cy="5943600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651250" y="320040"/>
            <a:ext cx="5276088" cy="5989320"/>
          </a:xfrm>
        </p:spPr>
        <p:txBody>
          <a:bodyPr/>
          <a:lstStyle>
            <a:lvl1pPr>
              <a:spcBef>
                <a:spcPts val="0"/>
              </a:spcBef>
              <a:defRPr sz="30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78976" y="6556248"/>
            <a:ext cx="2133600" cy="301752"/>
          </a:xfrm>
        </p:spPr>
        <p:txBody>
          <a:bodyPr/>
          <a:lstStyle>
            <a:lvl1pPr>
              <a:defRPr sz="900"/>
            </a:lvl1pPr>
          </a:lstStyle>
          <a:p>
            <a:fld id="{1D8BD707-D9CF-40AE-B4C6-C98DA3205C09}" type="datetimeFigureOut">
              <a:rPr lang="en-US" smtClean="0"/>
              <a:pPr/>
              <a:t>5/4/2012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35856" y="6556248"/>
            <a:ext cx="5143120" cy="301752"/>
          </a:xfrm>
        </p:spPr>
        <p:txBody>
          <a:bodyPr/>
          <a:lstStyle>
            <a:lvl1pPr>
              <a:defRPr sz="9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10576" y="6556248"/>
            <a:ext cx="502920" cy="301752"/>
          </a:xfrm>
        </p:spPr>
        <p:txBody>
          <a:bodyPr/>
          <a:lstStyle>
            <a:lvl1pPr>
              <a:defRPr sz="900"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" y="150896"/>
            <a:ext cx="914400" cy="6400800"/>
          </a:xfrm>
        </p:spPr>
        <p:txBody>
          <a:bodyPr vert="vert270" anchor="b"/>
          <a:lstStyle>
            <a:lvl1pPr marL="0" algn="l">
              <a:buNone/>
              <a:defRPr sz="3000" b="0" cap="all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138237" y="373966"/>
            <a:ext cx="7333488" cy="5486400"/>
          </a:xfrm>
          <a:solidFill>
            <a:schemeClr val="bg2">
              <a:shade val="5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5867400"/>
            <a:ext cx="7333488" cy="685800"/>
          </a:xfrm>
          <a:solidFill>
            <a:schemeClr val="accent1">
              <a:alpha val="15000"/>
            </a:schemeClr>
          </a:solidFill>
          <a:ln>
            <a:solidFill>
              <a:schemeClr val="accent1"/>
            </a:solidFill>
            <a:miter lim="800000"/>
          </a:ln>
        </p:spPr>
        <p:txBody>
          <a:bodyPr/>
          <a:lstStyle>
            <a:lvl1pPr marL="0" indent="0">
              <a:spcBef>
                <a:spcPts val="0"/>
              </a:spcBef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108192" y="6556248"/>
            <a:ext cx="2103120" cy="301752"/>
          </a:xfrm>
        </p:spPr>
        <p:txBody>
          <a:bodyPr/>
          <a:lstStyle>
            <a:lvl1pPr>
              <a:defRPr sz="900"/>
            </a:lvl1pPr>
          </a:lstStyle>
          <a:p>
            <a:fld id="{1D8BD707-D9CF-40AE-B4C6-C98DA3205C09}" type="datetimeFigureOut">
              <a:rPr lang="en-US" smtClean="0"/>
              <a:pPr/>
              <a:t>5/4/2012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70432" y="6557169"/>
            <a:ext cx="4948072" cy="301752"/>
          </a:xfrm>
        </p:spPr>
        <p:txBody>
          <a:bodyPr/>
          <a:lstStyle>
            <a:lvl1pPr>
              <a:defRPr sz="9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217192" y="6556248"/>
            <a:ext cx="365760" cy="301752"/>
          </a:xfrm>
        </p:spPr>
        <p:txBody>
          <a:bodyPr/>
          <a:lstStyle>
            <a:lvl1pPr algn="ctr">
              <a:defRPr sz="900"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ight Triangle 10"/>
          <p:cNvSpPr/>
          <p:nvPr/>
        </p:nvSpPr>
        <p:spPr>
          <a:xfrm>
            <a:off x="7034" y="14068"/>
            <a:ext cx="9129932" cy="6836899"/>
          </a:xfrm>
          <a:prstGeom prst="rtTriangle">
            <a:avLst/>
          </a:prstGeom>
          <a:gradFill flip="none" rotWithShape="1">
            <a:gsLst>
              <a:gs pos="0">
                <a:schemeClr val="tx2">
                  <a:alpha val="10000"/>
                </a:schemeClr>
              </a:gs>
              <a:gs pos="70000">
                <a:schemeClr val="tx2">
                  <a:alpha val="8000"/>
                </a:schemeClr>
              </a:gs>
              <a:gs pos="100000">
                <a:schemeClr val="tx2">
                  <a:alpha val="1000"/>
                </a:schemeClr>
              </a:gs>
            </a:gsLst>
            <a:lin ang="8000000" scaled="1"/>
            <a:tileRect/>
          </a:gra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0" y="7034"/>
            <a:ext cx="9136966" cy="6843933"/>
          </a:xfrm>
          <a:prstGeom prst="line">
            <a:avLst/>
          </a:prstGeom>
          <a:noFill/>
          <a:ln w="5000" cap="rnd" cmpd="sng" algn="ctr">
            <a:solidFill>
              <a:schemeClr val="bg2">
                <a:tint val="55000"/>
                <a:satMod val="200000"/>
                <a:alpha val="3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rot="10800000" flipV="1">
            <a:off x="6468794" y="4948410"/>
            <a:ext cx="2672861" cy="1900210"/>
          </a:xfrm>
          <a:prstGeom prst="line">
            <a:avLst/>
          </a:prstGeom>
          <a:noFill/>
          <a:ln w="6000" cap="rnd" cmpd="sng" algn="ctr">
            <a:solidFill>
              <a:schemeClr val="bg2">
                <a:tint val="50000"/>
                <a:satMod val="200000"/>
                <a:alpha val="4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267494"/>
            <a:ext cx="8229600" cy="1399032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882808"/>
            <a:ext cx="8229600" cy="4572000"/>
          </a:xfrm>
          <a:prstGeom prst="rect">
            <a:avLst/>
          </a:prstGeom>
        </p:spPr>
        <p:txBody>
          <a:bodyPr vert="horz" anchor="t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4791456" y="6480969"/>
            <a:ext cx="2133600" cy="301752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 b="0">
                <a:solidFill>
                  <a:schemeClr val="tx1"/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5/4/2012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457200" y="6481890"/>
            <a:ext cx="4260056" cy="300831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7589520" y="6480969"/>
            <a:ext cx="502920" cy="301752"/>
          </a:xfrm>
          <a:prstGeom prst="rect">
            <a:avLst/>
          </a:prstGeom>
        </p:spPr>
        <p:txBody>
          <a:bodyPr vert="horz" anchor="b"/>
          <a:lstStyle>
            <a:lvl1pPr algn="ctr" eaLnBrk="1" latinLnBrk="0" hangingPunct="1">
              <a:defRPr kumimoji="0" sz="1200">
                <a:solidFill>
                  <a:schemeClr val="tx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marL="484632" algn="l" rtl="0" eaLnBrk="1" latinLnBrk="0" hangingPunct="1">
        <a:spcBef>
          <a:spcPct val="0"/>
        </a:spcBef>
        <a:buNone/>
        <a:defRPr kumimoji="0" sz="4200" kern="1200">
          <a:ln w="6350">
            <a:solidFill>
              <a:schemeClr val="accent1">
                <a:shade val="43000"/>
              </a:schemeClr>
            </a:solidFill>
          </a:ln>
          <a:solidFill>
            <a:schemeClr val="accent1">
              <a:tint val="83000"/>
              <a:satMod val="150000"/>
            </a:schemeClr>
          </a:solidFill>
          <a:effectLst>
            <a:outerShdw blurRad="26000" dist="26000" dir="14500000" algn="tl" rotWithShape="0">
              <a:srgbClr val="000000">
                <a:alpha val="40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448056" indent="-384048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"/>
        <a:defRPr kumimoji="0"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85750" algn="l" rtl="0" eaLnBrk="1" latinLnBrk="0" hangingPunct="1">
        <a:spcBef>
          <a:spcPct val="20000"/>
        </a:spcBef>
        <a:buClr>
          <a:schemeClr val="accent1"/>
        </a:buClr>
        <a:buSzPct val="95000"/>
        <a:buFont typeface="Verdana"/>
        <a:buChar char="›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106424" indent="-228600" algn="l" rtl="0" eaLnBrk="1" latinLnBrk="0" hangingPunct="1">
        <a:spcBef>
          <a:spcPct val="20000"/>
        </a:spcBef>
        <a:buClr>
          <a:schemeClr val="accent1"/>
        </a:buClr>
        <a:buFont typeface="Wingdings 2"/>
        <a:buChar char="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10312" algn="l" rtl="0" eaLnBrk="1" latinLnBrk="0" hangingPunct="1">
        <a:spcBef>
          <a:spcPct val="20000"/>
        </a:spcBef>
        <a:buClr>
          <a:schemeClr val="accent1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600200" indent="-210312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800" indent="-210312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084832" indent="-210312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14600" indent="-182880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gif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0544" y="1730375"/>
            <a:ext cx="8062912" cy="1470025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MOBILE NETWORK ACCESS DEVICE FOR USE WITH THE DHS ADVANCED CONTAINER SECURITY SYSTEM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0544" y="2667000"/>
            <a:ext cx="8062912" cy="1752600"/>
          </a:xfrm>
        </p:spPr>
        <p:txBody>
          <a:bodyPr/>
          <a:lstStyle/>
          <a:p>
            <a:r>
              <a:rPr lang="en-US" dirty="0" smtClean="0"/>
              <a:t>Sergio Enriquez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399032"/>
          </a:xfrm>
        </p:spPr>
        <p:txBody>
          <a:bodyPr/>
          <a:lstStyle/>
          <a:p>
            <a:r>
              <a:rPr lang="en-US" dirty="0" smtClean="0"/>
              <a:t>ICD Packet </a:t>
            </a:r>
            <a:r>
              <a:rPr lang="en-US" dirty="0" smtClean="0"/>
              <a:t>Header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419600" cy="4854608"/>
          </a:xfrm>
        </p:spPr>
        <p:txBody>
          <a:bodyPr/>
          <a:lstStyle/>
          <a:p>
            <a:r>
              <a:rPr lang="en-US" dirty="0" smtClean="0"/>
              <a:t>Header identifies message source, type, and payload information </a:t>
            </a:r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1600200"/>
            <a:ext cx="3638550" cy="3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70195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399032"/>
          </a:xfrm>
        </p:spPr>
        <p:txBody>
          <a:bodyPr/>
          <a:lstStyle/>
          <a:p>
            <a:r>
              <a:rPr lang="en-US" dirty="0" smtClean="0"/>
              <a:t>ICD Message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17592"/>
            <a:ext cx="8458200" cy="150180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1 bye field identifies ICD message types</a:t>
            </a:r>
          </a:p>
          <a:p>
            <a:r>
              <a:rPr lang="en-US" dirty="0" smtClean="0"/>
              <a:t>Other values available for commercial messages</a:t>
            </a:r>
            <a:endParaRPr 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2895600"/>
            <a:ext cx="5826365" cy="382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44696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399032"/>
          </a:xfrm>
        </p:spPr>
        <p:txBody>
          <a:bodyPr/>
          <a:lstStyle/>
          <a:p>
            <a:r>
              <a:rPr lang="en-US" dirty="0" smtClean="0"/>
              <a:t>ICD </a:t>
            </a:r>
            <a:r>
              <a:rPr lang="en-US" dirty="0" smtClean="0"/>
              <a:t>Restricted Commands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447800"/>
            <a:ext cx="8550407" cy="1600200"/>
          </a:xfrm>
        </p:spPr>
        <p:txBody>
          <a:bodyPr/>
          <a:lstStyle/>
          <a:p>
            <a:r>
              <a:rPr lang="en-US" dirty="0" smtClean="0"/>
              <a:t>Sent by CSD of secure NAD to control CSD operation or query data</a:t>
            </a:r>
            <a:endParaRPr lang="en-US" dirty="0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2514600"/>
            <a:ext cx="5502407" cy="419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59862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399032"/>
          </a:xfrm>
        </p:spPr>
        <p:txBody>
          <a:bodyPr/>
          <a:lstStyle/>
          <a:p>
            <a:r>
              <a:rPr lang="en-US" dirty="0" smtClean="0"/>
              <a:t>Unrequested Status Message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810000" cy="4854608"/>
          </a:xfrm>
        </p:spPr>
        <p:txBody>
          <a:bodyPr/>
          <a:lstStyle/>
          <a:p>
            <a:r>
              <a:rPr lang="en-US" dirty="0"/>
              <a:t>Not requested by NAD or </a:t>
            </a:r>
            <a:r>
              <a:rPr lang="en-US" dirty="0" smtClean="0"/>
              <a:t>DCP</a:t>
            </a:r>
            <a:endParaRPr lang="en-US" dirty="0" smtClean="0"/>
          </a:p>
          <a:p>
            <a:r>
              <a:rPr lang="en-US" dirty="0" smtClean="0"/>
              <a:t>Send by CSD periodically </a:t>
            </a:r>
          </a:p>
          <a:p>
            <a:r>
              <a:rPr lang="en-US" dirty="0" smtClean="0"/>
              <a:t>Recipient is DCP</a:t>
            </a:r>
            <a:endParaRPr lang="en-US" dirty="0" smtClean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3875" y="1600200"/>
            <a:ext cx="4505325" cy="280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39798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399032"/>
          </a:xfrm>
        </p:spPr>
        <p:txBody>
          <a:bodyPr/>
          <a:lstStyle/>
          <a:p>
            <a:r>
              <a:rPr lang="en-US" dirty="0" smtClean="0"/>
              <a:t>Command Message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810000" cy="4854608"/>
          </a:xfrm>
        </p:spPr>
        <p:txBody>
          <a:bodyPr/>
          <a:lstStyle/>
          <a:p>
            <a:r>
              <a:rPr lang="en-US" dirty="0" smtClean="0"/>
              <a:t>Sent by DCP or secure NAD</a:t>
            </a:r>
          </a:p>
          <a:p>
            <a:r>
              <a:rPr lang="en-US" dirty="0" smtClean="0"/>
              <a:t>ACK reply in form of status message</a:t>
            </a:r>
            <a:endParaRPr 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1600200"/>
            <a:ext cx="4562475" cy="293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80670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399032"/>
          </a:xfrm>
        </p:spPr>
        <p:txBody>
          <a:bodyPr/>
          <a:lstStyle/>
          <a:p>
            <a:r>
              <a:rPr lang="en-US" dirty="0" smtClean="0"/>
              <a:t>Log Message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581400" cy="4854608"/>
          </a:xfrm>
        </p:spPr>
        <p:txBody>
          <a:bodyPr/>
          <a:lstStyle/>
          <a:p>
            <a:r>
              <a:rPr lang="en-US" dirty="0" smtClean="0"/>
              <a:t>Sent in response to query logs command</a:t>
            </a:r>
          </a:p>
          <a:p>
            <a:r>
              <a:rPr lang="en-US" dirty="0" smtClean="0"/>
              <a:t>One ACK per record</a:t>
            </a:r>
            <a:endParaRPr 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3754" y="1600200"/>
            <a:ext cx="4648200" cy="3076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94836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534400" cy="1399032"/>
          </a:xfrm>
        </p:spPr>
        <p:txBody>
          <a:bodyPr/>
          <a:lstStyle/>
          <a:p>
            <a:r>
              <a:rPr lang="en-US" dirty="0" smtClean="0"/>
              <a:t>ICD Network Communication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8153400" cy="4930808"/>
          </a:xfrm>
        </p:spPr>
        <p:txBody>
          <a:bodyPr/>
          <a:lstStyle/>
          <a:p>
            <a:r>
              <a:rPr lang="en-US" dirty="0" smtClean="0"/>
              <a:t>Protocol defines DCP to NAD communications</a:t>
            </a:r>
          </a:p>
          <a:p>
            <a:r>
              <a:rPr lang="en-US" dirty="0" smtClean="0"/>
              <a:t>Used to forward ICD messages</a:t>
            </a:r>
            <a:r>
              <a:rPr lang="en-US" dirty="0" smtClean="0"/>
              <a:t>, change network configuration, monitor NAD status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263701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399032"/>
          </a:xfrm>
        </p:spPr>
        <p:txBody>
          <a:bodyPr/>
          <a:lstStyle/>
          <a:p>
            <a:r>
              <a:rPr lang="en-US" dirty="0" smtClean="0"/>
              <a:t>ICD Packet Preamble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41286971"/>
              </p:ext>
            </p:extLst>
          </p:nvPr>
        </p:nvGraphicFramePr>
        <p:xfrm>
          <a:off x="1828800" y="3810000"/>
          <a:ext cx="7010400" cy="11430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57400"/>
                <a:gridCol w="993422"/>
                <a:gridCol w="3959578"/>
              </a:tblGrid>
              <a:tr h="125095"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Field</a:t>
                      </a:r>
                      <a:endParaRPr lang="en-US" sz="12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Size (bytes)</a:t>
                      </a:r>
                      <a:endParaRPr lang="en-US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Purpose</a:t>
                      </a:r>
                      <a:endParaRPr lang="en-US" sz="12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Revision</a:t>
                      </a:r>
                      <a:endParaRPr lang="en-US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</a:t>
                      </a:r>
                      <a:endParaRPr lang="en-US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ICD revision used by source</a:t>
                      </a:r>
                      <a:endParaRPr lang="en-US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Function Code</a:t>
                      </a:r>
                      <a:endParaRPr lang="en-US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</a:t>
                      </a:r>
                      <a:endParaRPr lang="en-US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Identifies the payload type of this message</a:t>
                      </a:r>
                      <a:endParaRPr lang="en-US" sz="12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UID</a:t>
                      </a:r>
                      <a:endParaRPr lang="en-US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8</a:t>
                      </a:r>
                      <a:endParaRPr lang="en-US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Unique ID of the device transmitting this message</a:t>
                      </a:r>
                      <a:endParaRPr lang="en-US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Payload</a:t>
                      </a:r>
                      <a:endParaRPr lang="en-US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Varies</a:t>
                      </a:r>
                      <a:endParaRPr lang="en-US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Content of this message</a:t>
                      </a:r>
                      <a:endParaRPr lang="en-US" sz="12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3558159"/>
              </p:ext>
            </p:extLst>
          </p:nvPr>
        </p:nvGraphicFramePr>
        <p:xfrm>
          <a:off x="5867400" y="5105400"/>
          <a:ext cx="2971800" cy="13716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33400"/>
                <a:gridCol w="2438400"/>
              </a:tblGrid>
              <a:tr h="205105"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Code</a:t>
                      </a:r>
                      <a:endParaRPr lang="en-US" sz="12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Type</a:t>
                      </a:r>
                      <a:endParaRPr lang="en-US" sz="12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</a:tr>
              <a:tr h="44450"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</a:t>
                      </a:r>
                      <a:endParaRPr lang="en-US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Heartbeat</a:t>
                      </a:r>
                      <a:endParaRPr lang="en-US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</a:t>
                      </a:r>
                      <a:endParaRPr lang="en-US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Heartbeat Request</a:t>
                      </a:r>
                      <a:endParaRPr lang="en-US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2</a:t>
                      </a:r>
                      <a:endParaRPr lang="en-US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ICD Content, DCP to NAD</a:t>
                      </a:r>
                      <a:endParaRPr lang="en-US" sz="12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3</a:t>
                      </a:r>
                      <a:endParaRPr lang="en-US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ICD Content, NAD to DCP</a:t>
                      </a:r>
                      <a:endParaRPr lang="en-US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4</a:t>
                      </a:r>
                      <a:endParaRPr lang="en-US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DCP Configuration Change</a:t>
                      </a:r>
                      <a:endParaRPr lang="en-US" sz="12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1524000"/>
            <a:ext cx="8153400" cy="4930808"/>
          </a:xfrm>
          <a:prstGeom prst="rect">
            <a:avLst/>
          </a:prstGeom>
        </p:spPr>
        <p:txBody>
          <a:bodyPr vert="horz" anchor="t">
            <a:normAutofit/>
          </a:bodyPr>
          <a:lstStyle>
            <a:lvl1pPr marL="448056" indent="-38404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0000"/>
              <a:buFont typeface="Wingdings 2"/>
              <a:buChar char=""/>
              <a:defRPr kumimoji="0"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8575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Verdana"/>
              <a:buChar char="›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06424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/>
              <a:buChar char="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10312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0200" indent="-210312" algn="l" rtl="0" eaLnBrk="1" latinLnBrk="0" hangingPunct="1">
              <a:spcBef>
                <a:spcPct val="20000"/>
              </a:spcBef>
              <a:buClr>
                <a:schemeClr val="accent1">
                  <a:tint val="75000"/>
                </a:schemeClr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800" indent="-210312" algn="l" rtl="0" eaLnBrk="1" latinLnBrk="0" hangingPunct="1">
              <a:spcBef>
                <a:spcPct val="20000"/>
              </a:spcBef>
              <a:buClr>
                <a:schemeClr val="accent1">
                  <a:tint val="75000"/>
                </a:schemeClr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84832" indent="-210312" algn="l" rtl="0" eaLnBrk="1" latinLnBrk="0" hangingPunct="1">
              <a:spcBef>
                <a:spcPct val="20000"/>
              </a:spcBef>
              <a:buClr>
                <a:schemeClr val="accent1">
                  <a:tint val="75000"/>
                </a:schemeClr>
              </a:buClr>
              <a:buFont typeface="Wingdings 2"/>
              <a:buChar char="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86000" indent="-182880" algn="l" rtl="0" eaLnBrk="1" latinLnBrk="0" hangingPunct="1">
              <a:spcBef>
                <a:spcPct val="20000"/>
              </a:spcBef>
              <a:buClr>
                <a:schemeClr val="accent1">
                  <a:tint val="75000"/>
                </a:schemeClr>
              </a:buClr>
              <a:buFont typeface="Wingdings 2"/>
              <a:buChar char="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14600" indent="-182880" algn="l" rtl="0" eaLnBrk="1" latinLnBrk="0" hangingPunct="1">
              <a:spcBef>
                <a:spcPct val="20000"/>
              </a:spcBef>
              <a:buClr>
                <a:schemeClr val="accent1">
                  <a:tint val="75000"/>
                </a:schemeClr>
              </a:buClr>
              <a:buFont typeface="Wingdings 2"/>
              <a:buChar char="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TCP packets use standard preamble</a:t>
            </a:r>
          </a:p>
          <a:p>
            <a:r>
              <a:rPr lang="en-US" dirty="0" smtClean="0"/>
              <a:t>Function code field identifies message type</a:t>
            </a:r>
          </a:p>
        </p:txBody>
      </p:sp>
    </p:spTree>
    <p:extLst>
      <p:ext uri="{BB962C8B-B14F-4D97-AF65-F5344CB8AC3E}">
        <p14:creationId xmlns:p14="http://schemas.microsoft.com/office/powerpoint/2010/main" val="2072177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399032"/>
          </a:xfrm>
        </p:spPr>
        <p:txBody>
          <a:bodyPr/>
          <a:lstStyle/>
          <a:p>
            <a:r>
              <a:rPr lang="en-US" dirty="0" smtClean="0"/>
              <a:t>HNAD </a:t>
            </a:r>
            <a:r>
              <a:rPr lang="en-US" dirty="0" smtClean="0"/>
              <a:t>Unit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048000" cy="4854608"/>
          </a:xfrm>
        </p:spPr>
        <p:txBody>
          <a:bodyPr/>
          <a:lstStyle/>
          <a:p>
            <a:r>
              <a:rPr lang="en-US" dirty="0" smtClean="0"/>
              <a:t>Can generate commands like DCP</a:t>
            </a:r>
          </a:p>
          <a:p>
            <a:r>
              <a:rPr lang="en-US" dirty="0" smtClean="0"/>
              <a:t>Communicates with DCP directly</a:t>
            </a:r>
          </a:p>
          <a:p>
            <a:r>
              <a:rPr lang="en-US" dirty="0" smtClean="0"/>
              <a:t>Stores temporary access keys</a:t>
            </a:r>
            <a:endParaRPr lang="en-US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1600200"/>
            <a:ext cx="5276850" cy="2143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96966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399032"/>
          </a:xfrm>
        </p:spPr>
        <p:txBody>
          <a:bodyPr/>
          <a:lstStyle/>
          <a:p>
            <a:r>
              <a:rPr lang="en-US" dirty="0" smtClean="0"/>
              <a:t>HNAD Use Cases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419600" cy="4854608"/>
          </a:xfrm>
        </p:spPr>
        <p:txBody>
          <a:bodyPr/>
          <a:lstStyle/>
          <a:p>
            <a:r>
              <a:rPr lang="en-US" dirty="0" smtClean="0"/>
              <a:t>HNAD user can:</a:t>
            </a:r>
          </a:p>
          <a:p>
            <a:pPr lvl="1"/>
            <a:r>
              <a:rPr lang="en-US" dirty="0" smtClean="0"/>
              <a:t>Query </a:t>
            </a:r>
            <a:r>
              <a:rPr lang="en-US" dirty="0"/>
              <a:t>CSD </a:t>
            </a:r>
            <a:r>
              <a:rPr lang="en-US" dirty="0" smtClean="0"/>
              <a:t>status</a:t>
            </a:r>
          </a:p>
          <a:p>
            <a:pPr lvl="1"/>
            <a:r>
              <a:rPr lang="en-US" dirty="0"/>
              <a:t>Request CSD logs</a:t>
            </a:r>
            <a:endParaRPr lang="en-US" dirty="0" smtClean="0"/>
          </a:p>
          <a:p>
            <a:pPr lvl="1"/>
            <a:r>
              <a:rPr lang="en-US" dirty="0" smtClean="0"/>
              <a:t>Configure CSD</a:t>
            </a:r>
          </a:p>
          <a:p>
            <a:pPr lvl="1"/>
            <a:r>
              <a:rPr lang="en-US" dirty="0" smtClean="0"/>
              <a:t>Clear CSD alarms</a:t>
            </a:r>
          </a:p>
          <a:p>
            <a:pPr lvl="1"/>
            <a:r>
              <a:rPr lang="en-US" dirty="0" smtClean="0"/>
              <a:t>Upload HNAD and CSD logs to DCP</a:t>
            </a:r>
          </a:p>
          <a:p>
            <a:pPr lvl="1"/>
            <a:endParaRPr lang="en-US" dirty="0"/>
          </a:p>
        </p:txBody>
      </p:sp>
      <p:pic>
        <p:nvPicPr>
          <p:cNvPr id="16386" name="Picture 2" descr="use cas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2999" y="1600200"/>
            <a:ext cx="3819525" cy="3524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5449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/>
          <a:lstStyle/>
          <a:p>
            <a:r>
              <a:rPr lang="en-US" dirty="0" smtClean="0"/>
              <a:t>The </a:t>
            </a:r>
            <a:r>
              <a:rPr lang="en-US" dirty="0" smtClean="0"/>
              <a:t>cargo security problem</a:t>
            </a:r>
            <a:endParaRPr 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1295400"/>
            <a:ext cx="3657600" cy="274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304800" y="1219200"/>
            <a:ext cx="4876800" cy="5257800"/>
          </a:xfrm>
          <a:prstGeom prst="rect">
            <a:avLst/>
          </a:prstGeom>
        </p:spPr>
        <p:txBody>
          <a:bodyPr vert="horz" anchor="t">
            <a:normAutofit fontScale="92500" lnSpcReduction="10000"/>
          </a:bodyPr>
          <a:lstStyle>
            <a:lvl1pPr marL="448056" indent="-38404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0000"/>
              <a:buFont typeface="Wingdings 2"/>
              <a:buChar char=""/>
              <a:defRPr kumimoji="0"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8575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Verdana"/>
              <a:buChar char="›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06424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/>
              <a:buChar char="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10312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0200" indent="-210312" algn="l" rtl="0" eaLnBrk="1" latinLnBrk="0" hangingPunct="1">
              <a:spcBef>
                <a:spcPct val="20000"/>
              </a:spcBef>
              <a:buClr>
                <a:schemeClr val="accent1">
                  <a:tint val="75000"/>
                </a:schemeClr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800" indent="-210312" algn="l" rtl="0" eaLnBrk="1" latinLnBrk="0" hangingPunct="1">
              <a:spcBef>
                <a:spcPct val="20000"/>
              </a:spcBef>
              <a:buClr>
                <a:schemeClr val="accent1">
                  <a:tint val="75000"/>
                </a:schemeClr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84832" indent="-210312" algn="l" rtl="0" eaLnBrk="1" latinLnBrk="0" hangingPunct="1">
              <a:spcBef>
                <a:spcPct val="20000"/>
              </a:spcBef>
              <a:buClr>
                <a:schemeClr val="accent1">
                  <a:tint val="75000"/>
                </a:schemeClr>
              </a:buClr>
              <a:buFont typeface="Wingdings 2"/>
              <a:buChar char="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86000" indent="-182880" algn="l" rtl="0" eaLnBrk="1" latinLnBrk="0" hangingPunct="1">
              <a:spcBef>
                <a:spcPct val="20000"/>
              </a:spcBef>
              <a:buClr>
                <a:schemeClr val="accent1">
                  <a:tint val="75000"/>
                </a:schemeClr>
              </a:buClr>
              <a:buFont typeface="Wingdings 2"/>
              <a:buChar char="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14600" indent="-182880" algn="l" rtl="0" eaLnBrk="1" latinLnBrk="0" hangingPunct="1">
              <a:spcBef>
                <a:spcPct val="20000"/>
              </a:spcBef>
              <a:buClr>
                <a:schemeClr val="accent1">
                  <a:tint val="75000"/>
                </a:schemeClr>
              </a:buClr>
              <a:buFont typeface="Wingdings 2"/>
              <a:buChar char="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Cargo containers subject to theft, tampering, used to smuggle contraband.</a:t>
            </a:r>
          </a:p>
          <a:p>
            <a:r>
              <a:rPr lang="en-US" dirty="0" smtClean="0"/>
              <a:t>Need for more comprehensive and automated monitoring.</a:t>
            </a:r>
          </a:p>
          <a:p>
            <a:r>
              <a:rPr lang="en-US" dirty="0" smtClean="0"/>
              <a:t>Need for open standards to </a:t>
            </a:r>
            <a:r>
              <a:rPr lang="en-US" smtClean="0"/>
              <a:t>integrate excising </a:t>
            </a:r>
            <a:r>
              <a:rPr lang="en-US" dirty="0" smtClean="0"/>
              <a:t>and future security devices as part of centrally controlled program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3693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399032"/>
          </a:xfrm>
        </p:spPr>
        <p:txBody>
          <a:bodyPr/>
          <a:lstStyle/>
          <a:p>
            <a:r>
              <a:rPr lang="en-US" dirty="0" smtClean="0"/>
              <a:t>Android 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505200" cy="4854608"/>
          </a:xfrm>
        </p:spPr>
        <p:txBody>
          <a:bodyPr/>
          <a:lstStyle/>
          <a:p>
            <a:r>
              <a:rPr lang="en-US" sz="2800" dirty="0" smtClean="0"/>
              <a:t>OS for handheld devices based on Linux kernel</a:t>
            </a:r>
          </a:p>
          <a:p>
            <a:r>
              <a:rPr lang="en-US" sz="2800" dirty="0" smtClean="0"/>
              <a:t>Programs use Android API and are compiled to byte code</a:t>
            </a:r>
          </a:p>
          <a:p>
            <a:r>
              <a:rPr lang="en-US" sz="2800" dirty="0" smtClean="0"/>
              <a:t>Programs run on the </a:t>
            </a:r>
            <a:r>
              <a:rPr lang="en-US" sz="2800" dirty="0" err="1" smtClean="0"/>
              <a:t>Dalvik</a:t>
            </a:r>
            <a:r>
              <a:rPr lang="en-US" sz="2800" dirty="0" smtClean="0"/>
              <a:t> virtual machine</a:t>
            </a:r>
            <a:endParaRPr lang="en-US" sz="2800" dirty="0" smtClean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5669" y="1600200"/>
            <a:ext cx="4933950" cy="3543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95033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399032"/>
          </a:xfrm>
        </p:spPr>
        <p:txBody>
          <a:bodyPr/>
          <a:lstStyle/>
          <a:p>
            <a:r>
              <a:rPr lang="en-US" dirty="0" smtClean="0"/>
              <a:t>Android Activities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572000" cy="4854608"/>
          </a:xfrm>
        </p:spPr>
        <p:txBody>
          <a:bodyPr/>
          <a:lstStyle/>
          <a:p>
            <a:r>
              <a:rPr lang="en-US" dirty="0" smtClean="0"/>
              <a:t>Activities are associated with a particular user screen</a:t>
            </a:r>
          </a:p>
          <a:p>
            <a:r>
              <a:rPr lang="en-US" dirty="0" smtClean="0"/>
              <a:t>OS can suspend and resume activities as required by user interaction</a:t>
            </a:r>
            <a:endParaRPr lang="en-US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1600200"/>
            <a:ext cx="3724275" cy="48135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02637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399032"/>
          </a:xfrm>
        </p:spPr>
        <p:txBody>
          <a:bodyPr/>
          <a:lstStyle/>
          <a:p>
            <a:r>
              <a:rPr lang="en-US" dirty="0" smtClean="0"/>
              <a:t>Android Services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54608"/>
          </a:xfrm>
        </p:spPr>
        <p:txBody>
          <a:bodyPr/>
          <a:lstStyle/>
          <a:p>
            <a:r>
              <a:rPr lang="en-US" dirty="0" smtClean="0"/>
              <a:t>Services run in the background and can be interacted with by activities</a:t>
            </a:r>
          </a:p>
          <a:p>
            <a:r>
              <a:rPr lang="en-US" dirty="0" smtClean="0"/>
              <a:t>Communication can be done through object references or system broadcasts</a:t>
            </a:r>
          </a:p>
          <a:p>
            <a:r>
              <a:rPr lang="en-US" dirty="0" smtClean="0"/>
              <a:t>Will continue to run until explicitly ended by an activity</a:t>
            </a:r>
          </a:p>
          <a:p>
            <a:r>
              <a:rPr lang="en-US" dirty="0" smtClean="0"/>
              <a:t>Uses same thread as the UI activity process, unsuitable for executing long running tasks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2278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399032"/>
          </a:xfrm>
        </p:spPr>
        <p:txBody>
          <a:bodyPr/>
          <a:lstStyle/>
          <a:p>
            <a:r>
              <a:rPr lang="en-US" dirty="0" smtClean="0"/>
              <a:t>HNAD Activities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600200"/>
            <a:ext cx="8382000" cy="2689192"/>
          </a:xfrm>
        </p:spPr>
        <p:txBody>
          <a:bodyPr/>
          <a:lstStyle/>
          <a:p>
            <a:r>
              <a:rPr lang="en-US" dirty="0" smtClean="0"/>
              <a:t>HNAD operation is broken into 8 user screens</a:t>
            </a:r>
          </a:p>
          <a:p>
            <a:r>
              <a:rPr lang="en-US" dirty="0" smtClean="0"/>
              <a:t>Program launched by user or the connection of USB bridge</a:t>
            </a:r>
          </a:p>
          <a:p>
            <a:endParaRPr lang="en-US" dirty="0"/>
          </a:p>
        </p:txBody>
      </p:sp>
      <p:pic>
        <p:nvPicPr>
          <p:cNvPr id="17410" name="Picture 2" descr="HNAD activiti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4648200"/>
            <a:ext cx="5381625" cy="179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56327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399032"/>
          </a:xfrm>
        </p:spPr>
        <p:txBody>
          <a:bodyPr/>
          <a:lstStyle/>
          <a:p>
            <a:r>
              <a:rPr lang="en-US" dirty="0" smtClean="0"/>
              <a:t>Login Activity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5410200" cy="4930808"/>
          </a:xfrm>
        </p:spPr>
        <p:txBody>
          <a:bodyPr/>
          <a:lstStyle/>
          <a:p>
            <a:r>
              <a:rPr lang="en-US" dirty="0" smtClean="0"/>
              <a:t>Used to login to the authentication server</a:t>
            </a:r>
          </a:p>
          <a:p>
            <a:r>
              <a:rPr lang="en-US" dirty="0" smtClean="0"/>
              <a:t>User needs to only login once to the device if configured to remember credentials</a:t>
            </a:r>
            <a:endParaRPr lang="en-US" dirty="0"/>
          </a:p>
        </p:txBody>
      </p:sp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1600200"/>
            <a:ext cx="2895600" cy="482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21212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399032"/>
          </a:xfrm>
        </p:spPr>
        <p:txBody>
          <a:bodyPr/>
          <a:lstStyle/>
          <a:p>
            <a:r>
              <a:rPr lang="en-US" dirty="0" smtClean="0"/>
              <a:t>Configuration </a:t>
            </a:r>
            <a:r>
              <a:rPr lang="en-US" dirty="0"/>
              <a:t>Activity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5410200" cy="4854608"/>
          </a:xfrm>
        </p:spPr>
        <p:txBody>
          <a:bodyPr/>
          <a:lstStyle/>
          <a:p>
            <a:r>
              <a:rPr lang="en-US" dirty="0" smtClean="0"/>
              <a:t>Used to configure authentication server address and various other operation settings</a:t>
            </a:r>
            <a:endParaRPr lang="en-US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1600200"/>
            <a:ext cx="2895600" cy="482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32764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399032"/>
          </a:xfrm>
        </p:spPr>
        <p:txBody>
          <a:bodyPr/>
          <a:lstStyle/>
          <a:p>
            <a:r>
              <a:rPr lang="en-US" dirty="0" smtClean="0"/>
              <a:t>Devices </a:t>
            </a:r>
            <a:r>
              <a:rPr lang="en-US" dirty="0"/>
              <a:t>in Area Activity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199"/>
            <a:ext cx="5334000" cy="4854609"/>
          </a:xfrm>
        </p:spPr>
        <p:txBody>
          <a:bodyPr/>
          <a:lstStyle/>
          <a:p>
            <a:r>
              <a:rPr lang="en-US" dirty="0" smtClean="0"/>
              <a:t>Displays CSD devices</a:t>
            </a:r>
            <a:r>
              <a:rPr lang="en-US" dirty="0"/>
              <a:t> </a:t>
            </a:r>
            <a:r>
              <a:rPr lang="en-US" dirty="0" smtClean="0"/>
              <a:t>in radio range or if HNAD possesses keys</a:t>
            </a:r>
          </a:p>
          <a:p>
            <a:r>
              <a:rPr lang="en-US" dirty="0" smtClean="0"/>
              <a:t>Quick status display of device</a:t>
            </a: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1600199"/>
            <a:ext cx="2924175" cy="48233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27867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399032"/>
          </a:xfrm>
        </p:spPr>
        <p:txBody>
          <a:bodyPr/>
          <a:lstStyle/>
          <a:p>
            <a:r>
              <a:rPr lang="en-US" dirty="0"/>
              <a:t>Device Details Activity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5257800" cy="4854608"/>
          </a:xfrm>
        </p:spPr>
        <p:txBody>
          <a:bodyPr/>
          <a:lstStyle/>
          <a:p>
            <a:r>
              <a:rPr lang="en-US" dirty="0" smtClean="0"/>
              <a:t>Displays all device information</a:t>
            </a:r>
          </a:p>
          <a:p>
            <a:r>
              <a:rPr lang="en-US" dirty="0" smtClean="0"/>
              <a:t>Data obtained from secured status query</a:t>
            </a:r>
            <a:endParaRPr lang="en-US" dirty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1600200"/>
            <a:ext cx="2971800" cy="49426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1769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399032"/>
          </a:xfrm>
        </p:spPr>
        <p:txBody>
          <a:bodyPr/>
          <a:lstStyle/>
          <a:p>
            <a:r>
              <a:rPr lang="en-US" dirty="0"/>
              <a:t>Device Log Activity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5029200" cy="4854608"/>
          </a:xfrm>
        </p:spPr>
        <p:txBody>
          <a:bodyPr/>
          <a:lstStyle/>
          <a:p>
            <a:r>
              <a:rPr lang="en-US" dirty="0" smtClean="0"/>
              <a:t>Displays event log data collected from CSDs</a:t>
            </a:r>
          </a:p>
          <a:p>
            <a:r>
              <a:rPr lang="en-US" dirty="0" smtClean="0"/>
              <a:t>Obtained from secured retrieve logs query </a:t>
            </a:r>
            <a:endParaRPr lang="en-US" dirty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1600200"/>
            <a:ext cx="2971800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59113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Device Key Edit Activity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5334000" cy="4854608"/>
          </a:xfrm>
        </p:spPr>
        <p:txBody>
          <a:bodyPr/>
          <a:lstStyle/>
          <a:p>
            <a:r>
              <a:rPr lang="en-US" dirty="0" smtClean="0"/>
              <a:t>Used to change the temporary encryption keys used by a device</a:t>
            </a:r>
            <a:endParaRPr lang="en-US" dirty="0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1600200"/>
            <a:ext cx="2971800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21465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/>
          <a:lstStyle/>
          <a:p>
            <a:r>
              <a:rPr lang="en-US" dirty="0" smtClean="0"/>
              <a:t>Cargo Security Initiative</a:t>
            </a:r>
            <a:endParaRPr lang="en-US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3276600"/>
            <a:ext cx="6477000" cy="34019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Content Placeholder 2"/>
          <p:cNvSpPr txBox="1">
            <a:spLocks/>
          </p:cNvSpPr>
          <p:nvPr/>
        </p:nvSpPr>
        <p:spPr>
          <a:xfrm>
            <a:off x="304800" y="1219200"/>
            <a:ext cx="8686800" cy="1981200"/>
          </a:xfrm>
          <a:prstGeom prst="rect">
            <a:avLst/>
          </a:prstGeom>
        </p:spPr>
        <p:txBody>
          <a:bodyPr vert="horz" anchor="t">
            <a:normAutofit/>
          </a:bodyPr>
          <a:lstStyle>
            <a:lvl1pPr marL="448056" indent="-38404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0000"/>
              <a:buFont typeface="Wingdings 2"/>
              <a:buChar char=""/>
              <a:defRPr kumimoji="0"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8575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Verdana"/>
              <a:buChar char="›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06424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/>
              <a:buChar char="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10312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0200" indent="-210312" algn="l" rtl="0" eaLnBrk="1" latinLnBrk="0" hangingPunct="1">
              <a:spcBef>
                <a:spcPct val="20000"/>
              </a:spcBef>
              <a:buClr>
                <a:schemeClr val="accent1">
                  <a:tint val="75000"/>
                </a:schemeClr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800" indent="-210312" algn="l" rtl="0" eaLnBrk="1" latinLnBrk="0" hangingPunct="1">
              <a:spcBef>
                <a:spcPct val="20000"/>
              </a:spcBef>
              <a:buClr>
                <a:schemeClr val="accent1">
                  <a:tint val="75000"/>
                </a:schemeClr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84832" indent="-210312" algn="l" rtl="0" eaLnBrk="1" latinLnBrk="0" hangingPunct="1">
              <a:spcBef>
                <a:spcPct val="20000"/>
              </a:spcBef>
              <a:buClr>
                <a:schemeClr val="accent1">
                  <a:tint val="75000"/>
                </a:schemeClr>
              </a:buClr>
              <a:buFont typeface="Wingdings 2"/>
              <a:buChar char="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86000" indent="-182880" algn="l" rtl="0" eaLnBrk="1" latinLnBrk="0" hangingPunct="1">
              <a:spcBef>
                <a:spcPct val="20000"/>
              </a:spcBef>
              <a:buClr>
                <a:schemeClr val="accent1">
                  <a:tint val="75000"/>
                </a:schemeClr>
              </a:buClr>
              <a:buFont typeface="Wingdings 2"/>
              <a:buChar char="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14600" indent="-182880" algn="l" rtl="0" eaLnBrk="1" latinLnBrk="0" hangingPunct="1">
              <a:spcBef>
                <a:spcPct val="20000"/>
              </a:spcBef>
              <a:buClr>
                <a:schemeClr val="accent1">
                  <a:tint val="75000"/>
                </a:schemeClr>
              </a:buClr>
              <a:buFont typeface="Wingdings 2"/>
              <a:buChar char="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Established in 2002 to work towards improving security of US ports and cargo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3775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Trip Edit </a:t>
            </a:r>
            <a:r>
              <a:rPr lang="en-US" dirty="0" smtClean="0"/>
              <a:t>Activity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5410200" cy="4930808"/>
          </a:xfrm>
        </p:spPr>
        <p:txBody>
          <a:bodyPr/>
          <a:lstStyle/>
          <a:p>
            <a:r>
              <a:rPr lang="en-US" dirty="0" smtClean="0"/>
              <a:t>Used to set the conveyance ID and trip waypoint list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600200"/>
            <a:ext cx="274320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07409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399032"/>
          </a:xfrm>
        </p:spPr>
        <p:txBody>
          <a:bodyPr/>
          <a:lstStyle/>
          <a:p>
            <a:r>
              <a:rPr lang="en-US" dirty="0"/>
              <a:t>HNAD </a:t>
            </a:r>
            <a:r>
              <a:rPr lang="en-US" dirty="0" smtClean="0"/>
              <a:t>Log Activity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5410200" cy="4854608"/>
          </a:xfrm>
        </p:spPr>
        <p:txBody>
          <a:bodyPr/>
          <a:lstStyle/>
          <a:p>
            <a:r>
              <a:rPr lang="en-US" dirty="0" smtClean="0"/>
              <a:t>Displays stored event log for the HNAD unit</a:t>
            </a:r>
            <a:endParaRPr lang="en-US" dirty="0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1600200"/>
            <a:ext cx="2895600" cy="482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94838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399032"/>
          </a:xfrm>
        </p:spPr>
        <p:txBody>
          <a:bodyPr/>
          <a:lstStyle/>
          <a:p>
            <a:r>
              <a:rPr lang="en-US" dirty="0" smtClean="0"/>
              <a:t>HNAD Application Organization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572000" cy="4854608"/>
          </a:xfrm>
        </p:spPr>
        <p:txBody>
          <a:bodyPr/>
          <a:lstStyle/>
          <a:p>
            <a:r>
              <a:rPr lang="en-US" dirty="0" smtClean="0"/>
              <a:t>Application structured to make it easier to extend functionality in future</a:t>
            </a:r>
            <a:endParaRPr lang="en-US" dirty="0"/>
          </a:p>
        </p:txBody>
      </p:sp>
      <p:pic>
        <p:nvPicPr>
          <p:cNvPr id="26628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40"/>
          <a:stretch/>
        </p:blipFill>
        <p:spPr bwMode="auto">
          <a:xfrm>
            <a:off x="5181600" y="1600200"/>
            <a:ext cx="3624628" cy="305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19272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399032"/>
          </a:xfrm>
        </p:spPr>
        <p:txBody>
          <a:bodyPr/>
          <a:lstStyle/>
          <a:p>
            <a:r>
              <a:rPr lang="en-US" dirty="0" smtClean="0"/>
              <a:t>HNAD Service Components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7650" name="Picture 2" descr="overall hna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860042"/>
            <a:ext cx="6781800" cy="46455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33156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399032"/>
          </a:xfrm>
        </p:spPr>
        <p:txBody>
          <a:bodyPr/>
          <a:lstStyle/>
          <a:p>
            <a:r>
              <a:rPr lang="en-US" dirty="0" smtClean="0"/>
              <a:t>HNAD Service Commands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0962351"/>
              </p:ext>
            </p:extLst>
          </p:nvPr>
        </p:nvGraphicFramePr>
        <p:xfrm>
          <a:off x="1905000" y="1676400"/>
          <a:ext cx="5852160" cy="48006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838960"/>
                <a:gridCol w="2117725"/>
                <a:gridCol w="1895475"/>
              </a:tblGrid>
              <a:tr h="0"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Broadcast type</a:t>
                      </a:r>
                      <a:endParaRPr lang="en-US" sz="12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Purpose</a:t>
                      </a:r>
                      <a:endParaRPr lang="en-US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Payload</a:t>
                      </a:r>
                      <a:endParaRPr lang="en-US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DEVICE_INFO_CHANGED</a:t>
                      </a:r>
                      <a:endParaRPr lang="en-US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The status or some member variable of a device has changed due to the arrival of an external message</a:t>
                      </a:r>
                      <a:endParaRPr lang="en-US" sz="12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UID of affected device</a:t>
                      </a:r>
                      <a:endParaRPr lang="en-US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DEVLIST_CHANGED</a:t>
                      </a:r>
                      <a:endParaRPr lang="en-US" sz="12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A new device is visible, or its record has been deleted from memory.</a:t>
                      </a:r>
                      <a:endParaRPr lang="en-US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UID of new/removed device</a:t>
                      </a:r>
                      <a:endParaRPr lang="en-US" sz="12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LOGIN_RESULT</a:t>
                      </a:r>
                      <a:endParaRPr lang="en-US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Result of an authentication attempt</a:t>
                      </a:r>
                      <a:endParaRPr lang="en-US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Boolean</a:t>
                      </a:r>
                      <a:endParaRPr lang="en-US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UPLOAD_DATA</a:t>
                      </a:r>
                      <a:endParaRPr lang="en-US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Result of submitting data to the DCP over the internet</a:t>
                      </a:r>
                      <a:endParaRPr lang="en-US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Boolean</a:t>
                      </a:r>
                      <a:endParaRPr lang="en-US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USB_STATE_CHANGED</a:t>
                      </a:r>
                      <a:endParaRPr lang="en-US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USB accessory has been disconnected/ connected</a:t>
                      </a:r>
                      <a:endParaRPr lang="en-US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Boolean</a:t>
                      </a:r>
                      <a:endParaRPr lang="en-US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TRANSMISSION_RESULT</a:t>
                      </a:r>
                      <a:endParaRPr lang="en-US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Result of sending data to a device on the 802.15.4 wireless network</a:t>
                      </a:r>
                      <a:endParaRPr lang="en-US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UID of destination, Boolean</a:t>
                      </a:r>
                      <a:endParaRPr lang="en-US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ECM_EVENTLOG_CHANGE</a:t>
                      </a:r>
                      <a:endParaRPr lang="en-US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A new device record was added</a:t>
                      </a:r>
                      <a:endParaRPr lang="en-US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UID of affected device, Row ID</a:t>
                      </a:r>
                      <a:endParaRPr lang="en-US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HNAD_EVENTLOG_CHANGE</a:t>
                      </a:r>
                      <a:endParaRPr lang="en-US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A new HNAD record was added</a:t>
                      </a:r>
                      <a:endParaRPr lang="en-US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Row ID</a:t>
                      </a:r>
                      <a:endParaRPr lang="en-US" sz="12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56371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399032"/>
          </a:xfrm>
        </p:spPr>
        <p:txBody>
          <a:bodyPr/>
          <a:lstStyle/>
          <a:p>
            <a:r>
              <a:rPr lang="en-US" dirty="0" smtClean="0"/>
              <a:t>ICD Message Transmission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302540" cy="23622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HNAD maintains two message lists to handle the ICD message waiting requirements</a:t>
            </a:r>
          </a:p>
          <a:p>
            <a:r>
              <a:rPr lang="en-US" dirty="0" smtClean="0"/>
              <a:t>All transactions recorded to HNAD local database</a:t>
            </a:r>
            <a:endParaRPr lang="en-US" dirty="0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4191000"/>
            <a:ext cx="5864140" cy="2447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57984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399032"/>
          </a:xfrm>
        </p:spPr>
        <p:txBody>
          <a:bodyPr/>
          <a:lstStyle/>
          <a:p>
            <a:r>
              <a:rPr lang="en-US" dirty="0" smtClean="0"/>
              <a:t>USB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600200"/>
            <a:ext cx="3733800" cy="4854608"/>
          </a:xfrm>
        </p:spPr>
        <p:txBody>
          <a:bodyPr/>
          <a:lstStyle/>
          <a:p>
            <a:r>
              <a:rPr lang="en-US" dirty="0" smtClean="0"/>
              <a:t>Handles communications with external USB to XBEE bridge device</a:t>
            </a:r>
            <a:endParaRPr lang="en-US" dirty="0"/>
          </a:p>
        </p:txBody>
      </p:sp>
      <p:pic>
        <p:nvPicPr>
          <p:cNvPr id="30722" name="Picture 2" descr="us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1600200"/>
            <a:ext cx="4648200" cy="406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23637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399032"/>
          </a:xfrm>
        </p:spPr>
        <p:txBody>
          <a:bodyPr/>
          <a:lstStyle/>
          <a:p>
            <a:r>
              <a:rPr lang="en-US" dirty="0" smtClean="0"/>
              <a:t>XBEE API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6725" y="1066800"/>
            <a:ext cx="8229600" cy="1143000"/>
          </a:xfrm>
        </p:spPr>
        <p:txBody>
          <a:bodyPr/>
          <a:lstStyle/>
          <a:p>
            <a:r>
              <a:rPr lang="en-US" dirty="0" smtClean="0"/>
              <a:t>Generates and parses XBEE compatible frame messages</a:t>
            </a:r>
            <a:endParaRPr lang="en-US" dirty="0"/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563"/>
          <a:stretch>
            <a:fillRect/>
          </a:stretch>
        </p:blipFill>
        <p:spPr bwMode="auto">
          <a:xfrm>
            <a:off x="828675" y="2362200"/>
            <a:ext cx="7858125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4267200"/>
            <a:ext cx="7858125" cy="21740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97539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399032"/>
          </a:xfrm>
        </p:spPr>
        <p:txBody>
          <a:bodyPr/>
          <a:lstStyle/>
          <a:p>
            <a:r>
              <a:rPr lang="en-US" dirty="0" smtClean="0"/>
              <a:t>Database Handler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429000" cy="4854608"/>
          </a:xfrm>
        </p:spPr>
        <p:txBody>
          <a:bodyPr/>
          <a:lstStyle/>
          <a:p>
            <a:r>
              <a:rPr lang="en-US" dirty="0" smtClean="0"/>
              <a:t>Stores: </a:t>
            </a:r>
          </a:p>
          <a:p>
            <a:pPr lvl="1"/>
            <a:r>
              <a:rPr lang="en-US" dirty="0" smtClean="0"/>
              <a:t>HNAD logs</a:t>
            </a:r>
          </a:p>
          <a:p>
            <a:pPr lvl="1"/>
            <a:r>
              <a:rPr lang="en-US" dirty="0" smtClean="0"/>
              <a:t>CSD logs,</a:t>
            </a:r>
          </a:p>
          <a:p>
            <a:pPr lvl="1"/>
            <a:r>
              <a:rPr lang="en-US" dirty="0" smtClean="0"/>
              <a:t>CSD device information</a:t>
            </a:r>
          </a:p>
          <a:p>
            <a:r>
              <a:rPr lang="en-US" dirty="0" smtClean="0"/>
              <a:t>Implemented using SQLite local database</a:t>
            </a:r>
            <a:endParaRPr lang="en-US" dirty="0"/>
          </a:p>
        </p:txBody>
      </p:sp>
      <p:pic>
        <p:nvPicPr>
          <p:cNvPr id="32770" name="Picture 2" descr="d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1600200"/>
            <a:ext cx="4800600" cy="3965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34354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399032"/>
          </a:xfrm>
        </p:spPr>
        <p:txBody>
          <a:bodyPr/>
          <a:lstStyle/>
          <a:p>
            <a:r>
              <a:rPr lang="en-US" dirty="0" smtClean="0"/>
              <a:t>Network Communication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810000" cy="4854608"/>
          </a:xfrm>
        </p:spPr>
        <p:txBody>
          <a:bodyPr/>
          <a:lstStyle/>
          <a:p>
            <a:r>
              <a:rPr lang="en-US" dirty="0" smtClean="0"/>
              <a:t>Handles communication over IP network</a:t>
            </a:r>
          </a:p>
          <a:p>
            <a:r>
              <a:rPr lang="en-US" dirty="0" smtClean="0"/>
              <a:t>Components:</a:t>
            </a:r>
          </a:p>
          <a:p>
            <a:pPr lvl="1"/>
            <a:r>
              <a:rPr lang="en-US" dirty="0" smtClean="0"/>
              <a:t>FTP handler</a:t>
            </a:r>
          </a:p>
          <a:p>
            <a:pPr lvl="1"/>
            <a:r>
              <a:rPr lang="en-US" dirty="0" smtClean="0"/>
              <a:t>HTTP Handler</a:t>
            </a:r>
          </a:p>
          <a:p>
            <a:pPr lvl="1"/>
            <a:r>
              <a:rPr lang="en-US" dirty="0" smtClean="0"/>
              <a:t>TCP packet handler</a:t>
            </a:r>
            <a:endParaRPr lang="en-US" dirty="0"/>
          </a:p>
        </p:txBody>
      </p:sp>
      <p:pic>
        <p:nvPicPr>
          <p:cNvPr id="33794" name="Picture 2" descr="networ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1828799"/>
            <a:ext cx="4400550" cy="4262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57035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399032"/>
          </a:xfrm>
        </p:spPr>
        <p:txBody>
          <a:bodyPr/>
          <a:lstStyle/>
          <a:p>
            <a:r>
              <a:rPr lang="en-US" dirty="0" smtClean="0"/>
              <a:t>Cargo Security Test Program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1600200"/>
            <a:ext cx="4695825" cy="322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657600" cy="4854608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Electronic Security devices are mounted on containers</a:t>
            </a:r>
          </a:p>
          <a:p>
            <a:r>
              <a:rPr lang="en-US" dirty="0" smtClean="0"/>
              <a:t>NAD units maintain continuous monitoring of status and relay data to central server</a:t>
            </a:r>
          </a:p>
          <a:p>
            <a:r>
              <a:rPr lang="en-US" dirty="0" smtClean="0"/>
              <a:t>Open standard defined to allow use of commercially made products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0922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638800" y="1905000"/>
            <a:ext cx="3352800" cy="327102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8768"/>
            <a:ext cx="8229600" cy="1399032"/>
          </a:xfrm>
        </p:spPr>
        <p:txBody>
          <a:bodyPr/>
          <a:lstStyle/>
          <a:p>
            <a:r>
              <a:rPr lang="en-US" dirty="0" smtClean="0"/>
              <a:t>Authentication Process</a:t>
            </a:r>
            <a:endParaRPr lang="en-US" dirty="0"/>
          </a:p>
        </p:txBody>
      </p:sp>
      <p:pic>
        <p:nvPicPr>
          <p:cNvPr id="34818" name="Picture 2" descr="login sequenc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1919654"/>
            <a:ext cx="3352800" cy="3271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600200"/>
            <a:ext cx="5029200" cy="4854608"/>
          </a:xfrm>
        </p:spPr>
        <p:txBody>
          <a:bodyPr/>
          <a:lstStyle/>
          <a:p>
            <a:r>
              <a:rPr lang="en-US" dirty="0" smtClean="0"/>
              <a:t>Sends user login credentials to authentication server and processes received reply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1221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81000" y="1524000"/>
            <a:ext cx="8382000" cy="50292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399032"/>
          </a:xfrm>
        </p:spPr>
        <p:txBody>
          <a:bodyPr/>
          <a:lstStyle/>
          <a:p>
            <a:r>
              <a:rPr lang="en-US" dirty="0"/>
              <a:t>Authentication Process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uthentica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00200"/>
            <a:ext cx="8206966" cy="48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94900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399032"/>
          </a:xfrm>
        </p:spPr>
        <p:txBody>
          <a:bodyPr/>
          <a:lstStyle/>
          <a:p>
            <a:r>
              <a:rPr lang="en-US" dirty="0" smtClean="0"/>
              <a:t>ICD Message Processing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8536231" cy="1600200"/>
          </a:xfrm>
        </p:spPr>
        <p:txBody>
          <a:bodyPr/>
          <a:lstStyle/>
          <a:p>
            <a:r>
              <a:rPr lang="en-US" dirty="0" smtClean="0"/>
              <a:t>Generates and parses TCP packet communications with DCP server</a:t>
            </a:r>
            <a:endParaRPr lang="en-US" dirty="0"/>
          </a:p>
        </p:txBody>
      </p:sp>
      <p:pic>
        <p:nvPicPr>
          <p:cNvPr id="35842" name="Picture 2" descr="icd msg overal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0856" y="3272174"/>
            <a:ext cx="5362575" cy="34334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18643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399032"/>
          </a:xfrm>
        </p:spPr>
        <p:txBody>
          <a:bodyPr/>
          <a:lstStyle/>
          <a:p>
            <a:r>
              <a:rPr lang="en-US" dirty="0" smtClean="0"/>
              <a:t>ICD Packet Payloads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600200"/>
            <a:ext cx="3200400" cy="4854608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Defines ICP packets sent over WPAN</a:t>
            </a:r>
          </a:p>
          <a:p>
            <a:r>
              <a:rPr lang="en-US" dirty="0" smtClean="0"/>
              <a:t>ICD messages organized into different payload classes</a:t>
            </a:r>
          </a:p>
          <a:p>
            <a:r>
              <a:rPr lang="en-US" dirty="0" smtClean="0"/>
              <a:t>Different devices have their own payload format and content</a:t>
            </a:r>
            <a:endParaRPr lang="en-US" dirty="0"/>
          </a:p>
        </p:txBody>
      </p:sp>
      <p:pic>
        <p:nvPicPr>
          <p:cNvPr id="36866" name="Picture 2" descr="ICD_payload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0950" y="1600200"/>
            <a:ext cx="5124450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5586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399032"/>
          </a:xfrm>
        </p:spPr>
        <p:txBody>
          <a:bodyPr/>
          <a:lstStyle/>
          <a:p>
            <a:r>
              <a:rPr lang="en-US" dirty="0" smtClean="0"/>
              <a:t>ICD IP Messages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372476" cy="1371600"/>
          </a:xfrm>
        </p:spPr>
        <p:txBody>
          <a:bodyPr/>
          <a:lstStyle/>
          <a:p>
            <a:r>
              <a:rPr lang="en-US" dirty="0" smtClean="0"/>
              <a:t>Defines packet format for ICD IP packets</a:t>
            </a:r>
            <a:endParaRPr lang="en-US" dirty="0"/>
          </a:p>
        </p:txBody>
      </p:sp>
      <p:pic>
        <p:nvPicPr>
          <p:cNvPr id="37890" name="Picture 2" descr="net ms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5094" y="3048000"/>
            <a:ext cx="6914582" cy="348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35932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399032"/>
          </a:xfrm>
        </p:spPr>
        <p:txBody>
          <a:bodyPr/>
          <a:lstStyle/>
          <a:p>
            <a:r>
              <a:rPr lang="en-US" dirty="0" smtClean="0"/>
              <a:t>USB to XBEE Bridge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153400" cy="3505200"/>
          </a:xfrm>
        </p:spPr>
        <p:txBody>
          <a:bodyPr/>
          <a:lstStyle/>
          <a:p>
            <a:r>
              <a:rPr lang="en-US" dirty="0" smtClean="0"/>
              <a:t>Used to relay communications from HNAD unit to 802.15.4 WPAN network</a:t>
            </a:r>
          </a:p>
          <a:p>
            <a:r>
              <a:rPr lang="en-US" dirty="0" smtClean="0"/>
              <a:t>Implemented using off the shelf XBEE radio module and Arduino board</a:t>
            </a:r>
            <a:endParaRPr lang="en-US" dirty="0"/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5181600"/>
            <a:ext cx="6868748" cy="1266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10491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399032"/>
          </a:xfrm>
        </p:spPr>
        <p:txBody>
          <a:bodyPr/>
          <a:lstStyle/>
          <a:p>
            <a:r>
              <a:rPr lang="en-US" dirty="0" smtClean="0"/>
              <a:t>Bridge Components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5562600" cy="4930808"/>
          </a:xfrm>
        </p:spPr>
        <p:txBody>
          <a:bodyPr/>
          <a:lstStyle/>
          <a:p>
            <a:r>
              <a:rPr lang="en-US" dirty="0" smtClean="0"/>
              <a:t>Arduino board transfers data from XBEE module to USB controller</a:t>
            </a:r>
          </a:p>
          <a:p>
            <a:r>
              <a:rPr lang="en-US" dirty="0" smtClean="0"/>
              <a:t>USB controller uses Android ADK to communicate with Android devices</a:t>
            </a:r>
            <a:endParaRPr 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6" t="19165" r="7072" b="27603"/>
          <a:stretch>
            <a:fillRect/>
          </a:stretch>
        </p:blipFill>
        <p:spPr bwMode="auto">
          <a:xfrm>
            <a:off x="6172200" y="5304798"/>
            <a:ext cx="2571750" cy="11626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0" b="50000"/>
          <a:stretch/>
        </p:blipFill>
        <p:spPr bwMode="auto">
          <a:xfrm>
            <a:off x="6172200" y="1858656"/>
            <a:ext cx="2538779" cy="11507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88" t="18961" r="13933" b="17096"/>
          <a:stretch>
            <a:fillRect/>
          </a:stretch>
        </p:blipFill>
        <p:spPr bwMode="auto">
          <a:xfrm>
            <a:off x="6172200" y="3543300"/>
            <a:ext cx="1438275" cy="1257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01261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399032"/>
          </a:xfrm>
        </p:spPr>
        <p:txBody>
          <a:bodyPr/>
          <a:lstStyle/>
          <a:p>
            <a:r>
              <a:rPr lang="en-US" dirty="0" smtClean="0"/>
              <a:t>Authentication Web Server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600200"/>
            <a:ext cx="5791738" cy="4981576"/>
          </a:xfrm>
        </p:spPr>
        <p:txBody>
          <a:bodyPr/>
          <a:lstStyle/>
          <a:p>
            <a:r>
              <a:rPr lang="en-US" dirty="0" smtClean="0"/>
              <a:t>Implemented using Tomcat server</a:t>
            </a:r>
          </a:p>
          <a:p>
            <a:r>
              <a:rPr lang="en-US" dirty="0" smtClean="0"/>
              <a:t>Server hosts servlets to process user login and CSD encryption key management</a:t>
            </a:r>
          </a:p>
          <a:p>
            <a:r>
              <a:rPr lang="en-US" dirty="0" smtClean="0"/>
              <a:t>Server data stored into MySQL database</a:t>
            </a:r>
          </a:p>
          <a:p>
            <a:r>
              <a:rPr lang="en-US" dirty="0" smtClean="0"/>
              <a:t>HNAD downloads keys from FTP server</a:t>
            </a:r>
            <a:endParaRPr lang="en-US" dirty="0"/>
          </a:p>
        </p:txBody>
      </p:sp>
      <p:pic>
        <p:nvPicPr>
          <p:cNvPr id="40962" name="Picture 2" descr="https://encrypted-tbn2.google.com/images?q=tbn:ANd9GcQLjpGVvjfyL_1s1X4ABsnzOBCTYEa1mQ7Z6KN1A_dm7fLN2JD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9671" y="1600200"/>
            <a:ext cx="2038350" cy="981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64" name="Picture 4" descr="http://www.winwinhost.com/img/badges/mysql-big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938" y="4953000"/>
            <a:ext cx="2446041" cy="1628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66" name="Picture 6" descr="https://encrypted-tbn1.google.com/images?q=tbn:ANd9GcT2FkXI55h0mKAHruEVWtuzgK5aZpilOtwH8vLkkLEwUD2VcLR-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9671" y="3352800"/>
            <a:ext cx="989330" cy="989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352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382000" cy="1399032"/>
          </a:xfrm>
        </p:spPr>
        <p:txBody>
          <a:bodyPr>
            <a:normAutofit/>
          </a:bodyPr>
          <a:lstStyle/>
          <a:p>
            <a:r>
              <a:rPr lang="en-US" sz="3600" dirty="0" smtClean="0"/>
              <a:t>Authentication Server Operation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5257800" cy="4854608"/>
          </a:xfrm>
        </p:spPr>
        <p:txBody>
          <a:bodyPr>
            <a:normAutofit/>
          </a:bodyPr>
          <a:lstStyle/>
          <a:p>
            <a:r>
              <a:rPr lang="en-US" dirty="0" smtClean="0"/>
              <a:t>System admin assigns CSD keys to HNAD user</a:t>
            </a:r>
          </a:p>
          <a:p>
            <a:r>
              <a:rPr lang="en-US" dirty="0" smtClean="0"/>
              <a:t>Server generates and stores keys file into FTP server</a:t>
            </a:r>
          </a:p>
          <a:p>
            <a:r>
              <a:rPr lang="en-US" dirty="0" smtClean="0"/>
              <a:t>HNAD logs into authentication server and receives temporary credentials to download keys from FTP server</a:t>
            </a:r>
            <a:endParaRPr lang="en-US" dirty="0"/>
          </a:p>
        </p:txBody>
      </p:sp>
      <p:pic>
        <p:nvPicPr>
          <p:cNvPr id="39938" name="Picture 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5253" y="4419600"/>
            <a:ext cx="2945847" cy="209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39" name="Picture 3" descr="web-diagra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1796562"/>
            <a:ext cx="2857500" cy="242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89603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4034" name="Picture 2" descr="https://encrypted-tbn3.google.com/images?q=tbn:ANd9GcQ_pfwSX1Lp8ix-6W3RuwIVXCuEQaee89X1cP5wyL4yRVHXzuFW6Q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2819399"/>
            <a:ext cx="2667000" cy="2800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3680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399032"/>
          </a:xfrm>
        </p:spPr>
        <p:txBody>
          <a:bodyPr/>
          <a:lstStyle/>
          <a:p>
            <a:r>
              <a:rPr lang="en-US" dirty="0" smtClean="0"/>
              <a:t>Sample Components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930808"/>
          </a:xfrm>
        </p:spPr>
        <p:txBody>
          <a:bodyPr/>
          <a:lstStyle/>
          <a:p>
            <a:r>
              <a:rPr lang="en-US" dirty="0" smtClean="0"/>
              <a:t>External </a:t>
            </a:r>
            <a:r>
              <a:rPr lang="en-US" dirty="0"/>
              <a:t>Mounting</a:t>
            </a:r>
            <a:endParaRPr lang="en-US" dirty="0" smtClean="0"/>
          </a:p>
          <a:p>
            <a:pPr lvl="1"/>
            <a:r>
              <a:rPr lang="en-US" dirty="0" smtClean="0"/>
              <a:t>Electronic Chain of </a:t>
            </a:r>
            <a:br>
              <a:rPr lang="en-US" dirty="0" smtClean="0"/>
            </a:br>
            <a:r>
              <a:rPr lang="en-US" dirty="0" smtClean="0"/>
              <a:t>Custody Device (ECOC)</a:t>
            </a:r>
          </a:p>
          <a:p>
            <a:r>
              <a:rPr lang="en-US" dirty="0" smtClean="0"/>
              <a:t>Internal Mounting:</a:t>
            </a:r>
          </a:p>
          <a:p>
            <a:pPr lvl="1"/>
            <a:r>
              <a:rPr lang="en-US" dirty="0" smtClean="0"/>
              <a:t>Container Security Device (CSD)</a:t>
            </a:r>
          </a:p>
          <a:p>
            <a:pPr lvl="1"/>
            <a:r>
              <a:rPr lang="en-US" dirty="0" smtClean="0"/>
              <a:t>(MATT)</a:t>
            </a:r>
          </a:p>
          <a:p>
            <a:pPr lvl="1"/>
            <a:r>
              <a:rPr lang="en-US" dirty="0" smtClean="0"/>
              <a:t>(HCSD)</a:t>
            </a:r>
            <a:br>
              <a:rPr lang="en-US" dirty="0" smtClean="0"/>
            </a:br>
            <a:endParaRPr lang="en-US" dirty="0" smtClean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5544" y="1887415"/>
            <a:ext cx="1019175" cy="1419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199" y="5029200"/>
            <a:ext cx="3447619" cy="1361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4103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399032"/>
          </a:xfrm>
        </p:spPr>
        <p:txBody>
          <a:bodyPr/>
          <a:lstStyle/>
          <a:p>
            <a:r>
              <a:rPr lang="en-US" dirty="0" smtClean="0"/>
              <a:t>System Components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3962400" cy="493080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CSSC attached to containers</a:t>
            </a:r>
          </a:p>
          <a:p>
            <a:r>
              <a:rPr lang="en-US" dirty="0" smtClean="0"/>
              <a:t>CSSCs communicate with NADs</a:t>
            </a:r>
          </a:p>
          <a:p>
            <a:r>
              <a:rPr lang="en-US" dirty="0" smtClean="0"/>
              <a:t>Security status monitored by DCP</a:t>
            </a:r>
          </a:p>
          <a:p>
            <a:r>
              <a:rPr lang="en-US" dirty="0" smtClean="0"/>
              <a:t>KMF stores CSSC encryption keys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1905000"/>
            <a:ext cx="4533900" cy="2676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2827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399032"/>
          </a:xfrm>
        </p:spPr>
        <p:txBody>
          <a:bodyPr/>
          <a:lstStyle/>
          <a:p>
            <a:r>
              <a:rPr lang="en-US" dirty="0" smtClean="0"/>
              <a:t>ICD Security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5334000" cy="51054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KMF stores system component encryption keys</a:t>
            </a:r>
          </a:p>
          <a:p>
            <a:r>
              <a:rPr lang="en-US" dirty="0" smtClean="0"/>
              <a:t>KMF only communicates with DCP</a:t>
            </a:r>
            <a:endParaRPr lang="en-US" dirty="0" smtClean="0"/>
          </a:p>
          <a:p>
            <a:r>
              <a:rPr lang="en-US" dirty="0" smtClean="0"/>
              <a:t>AES encryption used to generate new keys and decrypt messages</a:t>
            </a:r>
          </a:p>
          <a:p>
            <a:r>
              <a:rPr lang="en-US" dirty="0" smtClean="0"/>
              <a:t>DCP sends re-key messages to lvl2 or lvl3 devices</a:t>
            </a:r>
            <a:endParaRPr lang="en-US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1023" y="1524000"/>
            <a:ext cx="3105150" cy="29296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20228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399032"/>
          </a:xfrm>
        </p:spPr>
        <p:txBody>
          <a:bodyPr/>
          <a:lstStyle/>
          <a:p>
            <a:r>
              <a:rPr lang="en-US" dirty="0" smtClean="0"/>
              <a:t>Network Detection</a:t>
            </a:r>
            <a:endParaRPr lang="en-US" dirty="0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3352800"/>
            <a:ext cx="6781800" cy="33953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Content Placeholder 2"/>
          <p:cNvSpPr txBox="1">
            <a:spLocks/>
          </p:cNvSpPr>
          <p:nvPr/>
        </p:nvSpPr>
        <p:spPr>
          <a:xfrm>
            <a:off x="304800" y="1219200"/>
            <a:ext cx="8686800" cy="2057400"/>
          </a:xfrm>
          <a:prstGeom prst="rect">
            <a:avLst/>
          </a:prstGeom>
        </p:spPr>
        <p:txBody>
          <a:bodyPr vert="horz" anchor="t">
            <a:normAutofit/>
          </a:bodyPr>
          <a:lstStyle>
            <a:lvl1pPr marL="448056" indent="-38404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0000"/>
              <a:buFont typeface="Wingdings 2"/>
              <a:buChar char=""/>
              <a:defRPr kumimoji="0"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8575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Verdana"/>
              <a:buChar char="›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06424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/>
              <a:buChar char="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10312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0200" indent="-210312" algn="l" rtl="0" eaLnBrk="1" latinLnBrk="0" hangingPunct="1">
              <a:spcBef>
                <a:spcPct val="20000"/>
              </a:spcBef>
              <a:buClr>
                <a:schemeClr val="accent1">
                  <a:tint val="75000"/>
                </a:schemeClr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800" indent="-210312" algn="l" rtl="0" eaLnBrk="1" latinLnBrk="0" hangingPunct="1">
              <a:spcBef>
                <a:spcPct val="20000"/>
              </a:spcBef>
              <a:buClr>
                <a:schemeClr val="accent1">
                  <a:tint val="75000"/>
                </a:schemeClr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84832" indent="-210312" algn="l" rtl="0" eaLnBrk="1" latinLnBrk="0" hangingPunct="1">
              <a:spcBef>
                <a:spcPct val="20000"/>
              </a:spcBef>
              <a:buClr>
                <a:schemeClr val="accent1">
                  <a:tint val="75000"/>
                </a:schemeClr>
              </a:buClr>
              <a:buFont typeface="Wingdings 2"/>
              <a:buChar char="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86000" indent="-182880" algn="l" rtl="0" eaLnBrk="1" latinLnBrk="0" hangingPunct="1">
              <a:spcBef>
                <a:spcPct val="20000"/>
              </a:spcBef>
              <a:buClr>
                <a:schemeClr val="accent1">
                  <a:tint val="75000"/>
                </a:schemeClr>
              </a:buClr>
              <a:buFont typeface="Wingdings 2"/>
              <a:buChar char="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14600" indent="-182880" algn="l" rtl="0" eaLnBrk="1" latinLnBrk="0" hangingPunct="1">
              <a:spcBef>
                <a:spcPct val="20000"/>
              </a:spcBef>
              <a:buClr>
                <a:schemeClr val="accent1">
                  <a:tint val="75000"/>
                </a:schemeClr>
              </a:buClr>
              <a:buFont typeface="Wingdings 2"/>
              <a:buChar char="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NADs announce presence through network broadcasts</a:t>
            </a:r>
          </a:p>
          <a:p>
            <a:r>
              <a:rPr lang="en-US" dirty="0" smtClean="0"/>
              <a:t>CSDs listen for broadcast and associate with the source having best signal strength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8030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399032"/>
          </a:xfrm>
        </p:spPr>
        <p:txBody>
          <a:bodyPr/>
          <a:lstStyle/>
          <a:p>
            <a:r>
              <a:rPr lang="en-US" dirty="0" smtClean="0"/>
              <a:t>NADA Message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76200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224088"/>
            <a:ext cx="8244733" cy="4481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02717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Verve">
  <a:themeElements>
    <a:clrScheme name="Aspect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Verve">
      <a:majorFont>
        <a:latin typeface="Century Gothic"/>
        <a:ea typeface=""/>
        <a:cs typeface=""/>
        <a:font script="Jpan" typeface="HGｺﾞｼｯｸM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inorFont>
    </a:fontScheme>
    <a:fmtScheme name="Verve">
      <a:fillStyleLst>
        <a:solidFill>
          <a:schemeClr val="phClr"/>
        </a:solidFill>
        <a:gradFill rotWithShape="1">
          <a:gsLst>
            <a:gs pos="0">
              <a:schemeClr val="phClr">
                <a:tint val="10000"/>
                <a:satMod val="300000"/>
              </a:schemeClr>
            </a:gs>
            <a:gs pos="34000">
              <a:schemeClr val="phClr">
                <a:tint val="13500"/>
                <a:satMod val="250000"/>
              </a:schemeClr>
            </a:gs>
            <a:gs pos="100000">
              <a:schemeClr val="phClr">
                <a:tint val="60000"/>
                <a:satMod val="200000"/>
              </a:schemeClr>
            </a:gs>
          </a:gsLst>
          <a:path path="circle">
            <a:fillToRect l="50000" t="155000" r="50000" b="-55000"/>
          </a:path>
        </a:gradFill>
        <a:gradFill rotWithShape="1">
          <a:gsLst>
            <a:gs pos="0">
              <a:schemeClr val="phClr">
                <a:tint val="60000"/>
                <a:satMod val="160000"/>
              </a:schemeClr>
            </a:gs>
            <a:gs pos="46000">
              <a:schemeClr val="phClr">
                <a:tint val="86000"/>
                <a:satMod val="160000"/>
              </a:schemeClr>
            </a:gs>
            <a:gs pos="100000">
              <a:schemeClr val="phClr">
                <a:shade val="40000"/>
                <a:satMod val="160000"/>
              </a:schemeClr>
            </a:gs>
          </a:gsLst>
          <a:path path="circle">
            <a:fillToRect l="50000" t="155000" r="50000" b="-55000"/>
          </a:path>
        </a:gradFill>
      </a:fillStyleLst>
      <a:lnStyleLst>
        <a:ln w="9525" cap="flat" cmpd="sng" algn="ctr">
          <a:solidFill>
            <a:schemeClr val="phClr">
              <a:satMod val="12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147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3600000"/>
            </a:lightRig>
          </a:scene3d>
          <a:sp3d prstMaterial="plastic">
            <a:bevelT w="127000" h="38200" prst="relaxedInset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8000"/>
                <a:satMod val="230000"/>
              </a:schemeClr>
            </a:gs>
            <a:gs pos="60000">
              <a:schemeClr val="phClr">
                <a:shade val="92000"/>
                <a:satMod val="230000"/>
              </a:schemeClr>
            </a:gs>
            <a:gs pos="100000">
              <a:schemeClr val="phClr">
                <a:tint val="85000"/>
                <a:satMod val="400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1200"/>
                <a:satMod val="150000"/>
              </a:schemeClr>
              <a:schemeClr val="phClr">
                <a:tint val="90000"/>
                <a:satMod val="150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Verve</Template>
  <TotalTime>595</TotalTime>
  <Words>1049</Words>
  <Application>Microsoft Office PowerPoint</Application>
  <PresentationFormat>On-screen Show (4:3)</PresentationFormat>
  <Paragraphs>206</Paragraphs>
  <Slides>49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0" baseType="lpstr">
      <vt:lpstr>Verve</vt:lpstr>
      <vt:lpstr>MOBILE NETWORK ACCESS DEVICE FOR USE WITH THE DHS ADVANCED CONTAINER SECURITY SYSTEM </vt:lpstr>
      <vt:lpstr>The cargo security problem</vt:lpstr>
      <vt:lpstr>Cargo Security Initiative</vt:lpstr>
      <vt:lpstr>Cargo Security Test Program</vt:lpstr>
      <vt:lpstr>Sample Components</vt:lpstr>
      <vt:lpstr>System Components</vt:lpstr>
      <vt:lpstr>ICD Security Overview</vt:lpstr>
      <vt:lpstr>Network Detection</vt:lpstr>
      <vt:lpstr>NADA Message</vt:lpstr>
      <vt:lpstr>ICD Packet Header</vt:lpstr>
      <vt:lpstr>ICD Message Types</vt:lpstr>
      <vt:lpstr>ICD Restricted Commands</vt:lpstr>
      <vt:lpstr>Unrequested Status Message</vt:lpstr>
      <vt:lpstr>Command Message</vt:lpstr>
      <vt:lpstr>Log Message</vt:lpstr>
      <vt:lpstr>ICD Network Communication</vt:lpstr>
      <vt:lpstr>ICD Packet Preamble</vt:lpstr>
      <vt:lpstr>HNAD Unit</vt:lpstr>
      <vt:lpstr>HNAD Use Cases</vt:lpstr>
      <vt:lpstr>Android OS</vt:lpstr>
      <vt:lpstr>Android Activities</vt:lpstr>
      <vt:lpstr>Android Services</vt:lpstr>
      <vt:lpstr>HNAD Activities</vt:lpstr>
      <vt:lpstr>Login Activity</vt:lpstr>
      <vt:lpstr>Configuration Activity</vt:lpstr>
      <vt:lpstr>Devices in Area Activity</vt:lpstr>
      <vt:lpstr>Device Details Activity</vt:lpstr>
      <vt:lpstr>Device Log Activity</vt:lpstr>
      <vt:lpstr>Device Key Edit Activity</vt:lpstr>
      <vt:lpstr>Trip Edit Activity</vt:lpstr>
      <vt:lpstr>HNAD Log Activity</vt:lpstr>
      <vt:lpstr>HNAD Application Organization</vt:lpstr>
      <vt:lpstr>HNAD Service Components</vt:lpstr>
      <vt:lpstr>HNAD Service Commands</vt:lpstr>
      <vt:lpstr>ICD Message Transmission</vt:lpstr>
      <vt:lpstr>USB Process</vt:lpstr>
      <vt:lpstr>XBEE API</vt:lpstr>
      <vt:lpstr>Database Handler</vt:lpstr>
      <vt:lpstr>Network Communication</vt:lpstr>
      <vt:lpstr>Authentication Process</vt:lpstr>
      <vt:lpstr>Authentication Process</vt:lpstr>
      <vt:lpstr>ICD Message Processing</vt:lpstr>
      <vt:lpstr>ICD Packet Payloads</vt:lpstr>
      <vt:lpstr>ICD IP Messages</vt:lpstr>
      <vt:lpstr>USB to XBEE Bridge</vt:lpstr>
      <vt:lpstr>Bridge Components</vt:lpstr>
      <vt:lpstr>Authentication Web Server</vt:lpstr>
      <vt:lpstr>Authentication Server Operation</vt:lpstr>
      <vt:lpstr>Questions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MOBILE NETWORK ACCESS DEVICE FOR USE WITH THE DHS ADVANCED CONTAINER SECURITY SYSTEM </dc:title>
  <dc:creator>enriquez</dc:creator>
  <cp:lastModifiedBy>User</cp:lastModifiedBy>
  <cp:revision>54</cp:revision>
  <dcterms:created xsi:type="dcterms:W3CDTF">2006-08-16T00:00:00Z</dcterms:created>
  <dcterms:modified xsi:type="dcterms:W3CDTF">2012-05-04T23:23:29Z</dcterms:modified>
</cp:coreProperties>
</file>